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256" r:id="rId2"/>
    <p:sldId id="257" r:id="rId3"/>
    <p:sldId id="258" r:id="rId4"/>
    <p:sldId id="259" r:id="rId5"/>
    <p:sldId id="260" r:id="rId6"/>
    <p:sldId id="261" r:id="rId7"/>
    <p:sldId id="263" r:id="rId8"/>
    <p:sldId id="264" r:id="rId9"/>
    <p:sldId id="265" r:id="rId10"/>
    <p:sldId id="262" r:id="rId11"/>
    <p:sldId id="266" r:id="rId12"/>
    <p:sldId id="267" r:id="rId13"/>
    <p:sldId id="268" r:id="rId14"/>
    <p:sldId id="269" r:id="rId15"/>
    <p:sldId id="270" r:id="rId16"/>
    <p:sldId id="271" r:id="rId17"/>
    <p:sldId id="272" r:id="rId18"/>
    <p:sldId id="273" r:id="rId19"/>
    <p:sldId id="274" r:id="rId20"/>
    <p:sldId id="276"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08"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145D22-84EF-4E31-8383-EA447C5811F8}" type="datetimeFigureOut">
              <a:rPr lang="en-US" smtClean="0"/>
              <a:pPr/>
              <a:t>8/31/2012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1504144-EFE3-40A6-9C24-A0F2EA9A63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45D22-84EF-4E31-8383-EA447C5811F8}" type="datetimeFigureOut">
              <a:rPr lang="en-US" smtClean="0"/>
              <a:pPr/>
              <a:t>8/31/2012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04144-EFE3-40A6-9C24-A0F2EA9A63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45D22-84EF-4E31-8383-EA447C5811F8}" type="datetimeFigureOut">
              <a:rPr lang="en-US" smtClean="0"/>
              <a:pPr/>
              <a:t>8/31/2012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04144-EFE3-40A6-9C24-A0F2EA9A63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145D22-84EF-4E31-8383-EA447C5811F8}" type="datetimeFigureOut">
              <a:rPr lang="en-US" smtClean="0"/>
              <a:pPr/>
              <a:t>8/31/2012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04144-EFE3-40A6-9C24-A0F2EA9A63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B145D22-84EF-4E31-8383-EA447C5811F8}" type="datetimeFigureOut">
              <a:rPr lang="en-US" smtClean="0"/>
              <a:pPr/>
              <a:t>8/31/2012</a:t>
            </a:fld>
            <a:endParaRPr lang="en-US"/>
          </a:p>
        </p:txBody>
      </p:sp>
      <p:sp>
        <p:nvSpPr>
          <p:cNvPr id="8" name="Slide Number Placeholder 7"/>
          <p:cNvSpPr>
            <a:spLocks noGrp="1"/>
          </p:cNvSpPr>
          <p:nvPr>
            <p:ph type="sldNum" sz="quarter" idx="11"/>
          </p:nvPr>
        </p:nvSpPr>
        <p:spPr/>
        <p:txBody>
          <a:bodyPr/>
          <a:lstStyle/>
          <a:p>
            <a:fld id="{01504144-EFE3-40A6-9C24-A0F2EA9A631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145D22-84EF-4E31-8383-EA447C5811F8}" type="datetimeFigureOut">
              <a:rPr lang="en-US" smtClean="0"/>
              <a:pPr/>
              <a:t>8/31/2012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04144-EFE3-40A6-9C24-A0F2EA9A63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145D22-84EF-4E31-8383-EA447C5811F8}" type="datetimeFigureOut">
              <a:rPr lang="en-US" smtClean="0"/>
              <a:pPr/>
              <a:t>8/31/2012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504144-EFE3-40A6-9C24-A0F2EA9A63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145D22-84EF-4E31-8383-EA447C5811F8}" type="datetimeFigureOut">
              <a:rPr lang="en-US" smtClean="0"/>
              <a:pPr/>
              <a:t>8/31/2012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504144-EFE3-40A6-9C24-A0F2EA9A63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145D22-84EF-4E31-8383-EA447C5811F8}" type="datetimeFigureOut">
              <a:rPr lang="en-US" smtClean="0"/>
              <a:pPr/>
              <a:t>8/31/2012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504144-EFE3-40A6-9C24-A0F2EA9A63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45D22-84EF-4E31-8383-EA447C5811F8}" type="datetimeFigureOut">
              <a:rPr lang="en-US" smtClean="0"/>
              <a:pPr/>
              <a:t>8/31/2012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04144-EFE3-40A6-9C24-A0F2EA9A631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45D22-84EF-4E31-8383-EA447C5811F8}" type="datetimeFigureOut">
              <a:rPr lang="en-US" smtClean="0"/>
              <a:pPr/>
              <a:t>8/31/2012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01504144-EFE3-40A6-9C24-A0F2EA9A631E}"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B145D22-84EF-4E31-8383-EA447C5811F8}" type="datetimeFigureOut">
              <a:rPr lang="en-US" smtClean="0"/>
              <a:pPr/>
              <a:t>8/31/2012</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01504144-EFE3-40A6-9C24-A0F2EA9A631E}"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Chapter 1</a:t>
            </a:r>
            <a:endParaRPr lang="en-US" sz="6000" dirty="0"/>
          </a:p>
        </p:txBody>
      </p:sp>
      <p:sp>
        <p:nvSpPr>
          <p:cNvPr id="3" name="Subtitle 2"/>
          <p:cNvSpPr>
            <a:spLocks noGrp="1"/>
          </p:cNvSpPr>
          <p:nvPr>
            <p:ph type="subTitle" idx="1"/>
          </p:nvPr>
        </p:nvSpPr>
        <p:spPr/>
        <p:txBody>
          <a:bodyPr>
            <a:normAutofit/>
          </a:bodyPr>
          <a:lstStyle/>
          <a:p>
            <a:r>
              <a:rPr lang="en-US" sz="3600" dirty="0" smtClean="0"/>
              <a:t>Modeling Change</a:t>
            </a:r>
            <a:endParaRPr lang="en-US" sz="3600" dirty="0"/>
          </a:p>
        </p:txBody>
      </p:sp>
    </p:spTree>
    <p:extLst>
      <p:ext uri="{BB962C8B-B14F-4D97-AF65-F5344CB8AC3E}">
        <p14:creationId xmlns="" xmlns:p14="http://schemas.microsoft.com/office/powerpoint/2010/main" val="1961125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24800" cy="1371600"/>
          </a:xfrm>
        </p:spPr>
        <p:txBody>
          <a:bodyPr>
            <a:normAutofit/>
          </a:bodyPr>
          <a:lstStyle/>
          <a:p>
            <a:r>
              <a:rPr lang="en-US" cap="none" dirty="0" smtClean="0"/>
              <a:t>Homework (Due Wed 09/05/12)</a:t>
            </a:r>
            <a:endParaRPr lang="en-US" cap="none" dirty="0"/>
          </a:p>
        </p:txBody>
      </p:sp>
      <p:sp>
        <p:nvSpPr>
          <p:cNvPr id="3" name="Content Placeholder 2"/>
          <p:cNvSpPr>
            <a:spLocks noGrp="1"/>
          </p:cNvSpPr>
          <p:nvPr>
            <p:ph idx="1"/>
          </p:nvPr>
        </p:nvSpPr>
        <p:spPr/>
        <p:txBody>
          <a:bodyPr/>
          <a:lstStyle/>
          <a:p>
            <a:r>
              <a:rPr lang="en-US" dirty="0" smtClean="0"/>
              <a:t>Page 7</a:t>
            </a:r>
          </a:p>
          <a:p>
            <a:pPr lvl="1"/>
            <a:r>
              <a:rPr lang="en-US" dirty="0" smtClean="0"/>
              <a:t>Problems # 1, 2, 3, 4, 5, 9</a:t>
            </a:r>
          </a:p>
          <a:p>
            <a:endParaRPr lang="en-US" dirty="0" smtClean="0"/>
          </a:p>
          <a:p>
            <a:r>
              <a:rPr lang="en-US" dirty="0" smtClean="0"/>
              <a:t>Page 16</a:t>
            </a:r>
          </a:p>
          <a:p>
            <a:pPr lvl="1"/>
            <a:r>
              <a:rPr lang="en-US" dirty="0" smtClean="0"/>
              <a:t>Problems # 2, 5, 10, 11</a:t>
            </a:r>
          </a:p>
          <a:p>
            <a:endParaRPr lang="en-US" dirty="0" smtClean="0"/>
          </a:p>
          <a:p>
            <a:r>
              <a:rPr lang="en-US" dirty="0" smtClean="0"/>
              <a:t>Project</a:t>
            </a:r>
          </a:p>
          <a:p>
            <a:pPr lvl="1"/>
            <a:r>
              <a:rPr lang="en-US" dirty="0" smtClean="0"/>
              <a:t>Mortgage Payment (see Section 1.1 slides)</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010400" cy="1371600"/>
          </a:xfrm>
        </p:spPr>
        <p:txBody>
          <a:bodyPr/>
          <a:lstStyle/>
          <a:p>
            <a:r>
              <a:rPr lang="en-US" cap="none" dirty="0" smtClean="0"/>
              <a:t>1.3 Solutions to Dynamical Systems</a:t>
            </a:r>
            <a:endParaRPr lang="en-US" cap="none" dirty="0"/>
          </a:p>
        </p:txBody>
      </p:sp>
      <p:sp>
        <p:nvSpPr>
          <p:cNvPr id="3" name="Content Placeholder 2"/>
          <p:cNvSpPr>
            <a:spLocks noGrp="1"/>
          </p:cNvSpPr>
          <p:nvPr>
            <p:ph idx="1"/>
          </p:nvPr>
        </p:nvSpPr>
        <p:spPr/>
        <p:txBody>
          <a:bodyPr/>
          <a:lstStyle/>
          <a:p>
            <a:r>
              <a:rPr lang="en-US" dirty="0" smtClean="0"/>
              <a:t>The Method of Conjecture</a:t>
            </a:r>
          </a:p>
          <a:p>
            <a:pPr lvl="1"/>
            <a:r>
              <a:rPr lang="en-US" dirty="0" smtClean="0"/>
              <a:t>Observe a pattern.</a:t>
            </a:r>
          </a:p>
          <a:p>
            <a:pPr lvl="1"/>
            <a:r>
              <a:rPr lang="en-US" dirty="0" smtClean="0"/>
              <a:t>Conjecture a form of the solution to the dynamical system.</a:t>
            </a:r>
          </a:p>
          <a:p>
            <a:pPr lvl="1"/>
            <a:r>
              <a:rPr lang="en-US" dirty="0" smtClean="0"/>
              <a:t>Test the conjecture by substitution.</a:t>
            </a:r>
          </a:p>
          <a:p>
            <a:pPr lvl="1"/>
            <a:r>
              <a:rPr lang="en-US" dirty="0" smtClean="0"/>
              <a:t>Accept or reject the conjecture depending on whether it does or does not satisfy the system after the substitution and algebraic manipulation. For the conjecture to be accepted, the substitution must result in an identity.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543800" cy="1371600"/>
          </a:xfrm>
        </p:spPr>
        <p:txBody>
          <a:bodyPr>
            <a:normAutofit/>
          </a:bodyPr>
          <a:lstStyle/>
          <a:p>
            <a:r>
              <a:rPr lang="en-US" cap="none" dirty="0" smtClean="0"/>
              <a:t>Linear Dynamical Systems a</a:t>
            </a:r>
            <a:r>
              <a:rPr lang="en-US" cap="none" baseline="-25000" dirty="0" smtClean="0"/>
              <a:t>n+1</a:t>
            </a:r>
            <a:r>
              <a:rPr lang="en-US" cap="none" dirty="0" smtClean="0"/>
              <a:t>=ra</a:t>
            </a:r>
            <a:r>
              <a:rPr lang="en-US" cap="none" baseline="-25000" dirty="0" smtClean="0"/>
              <a:t>n</a:t>
            </a:r>
            <a:r>
              <a:rPr lang="en-US" cap="none" dirty="0" smtClean="0"/>
              <a:t>, for r Constant</a:t>
            </a:r>
            <a:endParaRPr lang="en-US" cap="none" dirty="0"/>
          </a:p>
        </p:txBody>
      </p:sp>
      <p:sp>
        <p:nvSpPr>
          <p:cNvPr id="3" name="Content Placeholder 2"/>
          <p:cNvSpPr>
            <a:spLocks noGrp="1"/>
          </p:cNvSpPr>
          <p:nvPr>
            <p:ph idx="1"/>
          </p:nvPr>
        </p:nvSpPr>
        <p:spPr/>
        <p:txBody>
          <a:bodyPr/>
          <a:lstStyle/>
          <a:p>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52400" y="2523964"/>
            <a:ext cx="8686800" cy="24290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718"/>
            <a:ext cx="4267200" cy="2590482"/>
          </a:xfrm>
        </p:spPr>
        <p:txBody>
          <a:bodyPr>
            <a:normAutofit/>
          </a:bodyPr>
          <a:lstStyle/>
          <a:p>
            <a:r>
              <a:rPr lang="en-US" cap="none" dirty="0" smtClean="0"/>
              <a:t>Long-Term Behavior of a</a:t>
            </a:r>
            <a:r>
              <a:rPr lang="en-US" cap="none" baseline="-25000" dirty="0" smtClean="0"/>
              <a:t>n+1</a:t>
            </a:r>
            <a:r>
              <a:rPr lang="en-US" cap="none" dirty="0" smtClean="0"/>
              <a:t>=ra</a:t>
            </a:r>
            <a:r>
              <a:rPr lang="en-US" cap="none" baseline="-25000" dirty="0" smtClean="0"/>
              <a:t>n</a:t>
            </a:r>
            <a:r>
              <a:rPr lang="en-US" cap="none" dirty="0" smtClean="0"/>
              <a:t>, for r Constant</a:t>
            </a:r>
            <a:endParaRPr lang="en-US" cap="none"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4391890" y="276225"/>
            <a:ext cx="4595422" cy="6429375"/>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98225" y="3581400"/>
            <a:ext cx="421054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718"/>
            <a:ext cx="8686800" cy="1371600"/>
          </a:xfrm>
        </p:spPr>
        <p:txBody>
          <a:bodyPr>
            <a:normAutofit fontScale="90000"/>
          </a:bodyPr>
          <a:lstStyle/>
          <a:p>
            <a:r>
              <a:rPr lang="en-US" cap="none" dirty="0" smtClean="0"/>
              <a:t>Dynamical Systems of the form a</a:t>
            </a:r>
            <a:r>
              <a:rPr lang="en-US" cap="none" baseline="-25000" dirty="0" smtClean="0"/>
              <a:t>n+1</a:t>
            </a:r>
            <a:r>
              <a:rPr lang="en-US" cap="none" dirty="0" smtClean="0"/>
              <a:t>=</a:t>
            </a:r>
            <a:r>
              <a:rPr lang="en-US" cap="none" dirty="0" err="1" smtClean="0"/>
              <a:t>ra</a:t>
            </a:r>
            <a:r>
              <a:rPr lang="en-US" cap="none" baseline="-25000" dirty="0" err="1" smtClean="0"/>
              <a:t>n</a:t>
            </a:r>
            <a:r>
              <a:rPr lang="en-US" cap="none" dirty="0" err="1" smtClean="0"/>
              <a:t>+b</a:t>
            </a:r>
            <a:r>
              <a:rPr lang="en-US" cap="none" dirty="0" smtClean="0"/>
              <a:t> where r and b are constants</a:t>
            </a:r>
            <a:endParaRPr lang="en-US" cap="none" dirty="0"/>
          </a:p>
        </p:txBody>
      </p:sp>
      <p:sp>
        <p:nvSpPr>
          <p:cNvPr id="3" name="Content Placeholder 2"/>
          <p:cNvSpPr>
            <a:spLocks noGrp="1"/>
          </p:cNvSpPr>
          <p:nvPr>
            <p:ph idx="1"/>
          </p:nvPr>
        </p:nvSpPr>
        <p:spPr>
          <a:xfrm>
            <a:off x="304800" y="1752600"/>
            <a:ext cx="8382000" cy="4373563"/>
          </a:xfrm>
        </p:spPr>
        <p:txBody>
          <a:bodyPr/>
          <a:lstStyle/>
          <a:p>
            <a:r>
              <a:rPr lang="en-US" dirty="0" smtClean="0"/>
              <a:t>Two case studies:</a:t>
            </a:r>
          </a:p>
          <a:p>
            <a:pPr lvl="1"/>
            <a:r>
              <a:rPr lang="en-US" dirty="0" smtClean="0"/>
              <a:t>Drug dosage</a:t>
            </a:r>
          </a:p>
          <a:p>
            <a:pPr lvl="2"/>
            <a:r>
              <a:rPr lang="en-US" dirty="0" smtClean="0"/>
              <a:t>a</a:t>
            </a:r>
            <a:r>
              <a:rPr lang="en-US" baseline="-25000" dirty="0" smtClean="0"/>
              <a:t>n+1</a:t>
            </a:r>
            <a:r>
              <a:rPr lang="en-US" dirty="0" smtClean="0"/>
              <a:t>=0.5a</a:t>
            </a:r>
            <a:r>
              <a:rPr lang="en-US" baseline="-25000" dirty="0" smtClean="0"/>
              <a:t>n</a:t>
            </a:r>
            <a:r>
              <a:rPr lang="en-US" dirty="0" smtClean="0"/>
              <a:t>+0.1</a:t>
            </a:r>
          </a:p>
          <a:p>
            <a:pPr lvl="2"/>
            <a:r>
              <a:rPr lang="en-US" dirty="0" smtClean="0"/>
              <a:t>Study the behavior of the dynamical system for different initial doses.</a:t>
            </a:r>
          </a:p>
          <a:p>
            <a:pPr lvl="1"/>
            <a:endParaRPr lang="en-US" dirty="0" smtClean="0"/>
          </a:p>
          <a:p>
            <a:pPr lvl="1"/>
            <a:r>
              <a:rPr lang="en-US" dirty="0" smtClean="0"/>
              <a:t>Investment Annuity</a:t>
            </a:r>
          </a:p>
          <a:p>
            <a:pPr lvl="2"/>
            <a:r>
              <a:rPr lang="en-US" dirty="0" smtClean="0"/>
              <a:t>a</a:t>
            </a:r>
            <a:r>
              <a:rPr lang="en-US" baseline="-25000" dirty="0" smtClean="0"/>
              <a:t>n+1</a:t>
            </a:r>
            <a:r>
              <a:rPr lang="en-US" dirty="0" smtClean="0"/>
              <a:t>=1.01a</a:t>
            </a:r>
            <a:r>
              <a:rPr lang="en-US" baseline="-25000" dirty="0" smtClean="0"/>
              <a:t>n </a:t>
            </a:r>
            <a:r>
              <a:rPr lang="en-US" dirty="0" smtClean="0"/>
              <a:t>- 1000</a:t>
            </a:r>
          </a:p>
          <a:p>
            <a:pPr lvl="2"/>
            <a:r>
              <a:rPr lang="en-US" dirty="0" smtClean="0"/>
              <a:t>Study the behavior of the dynamical system for different initial investments.</a:t>
            </a:r>
          </a:p>
          <a:p>
            <a:pPr lvl="1"/>
            <a:endParaRPr lang="en-US" dirty="0" smtClean="0"/>
          </a:p>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457200" y="5017424"/>
            <a:ext cx="8153400" cy="1688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010400" cy="1371600"/>
          </a:xfrm>
        </p:spPr>
        <p:txBody>
          <a:bodyPr/>
          <a:lstStyle/>
          <a:p>
            <a:r>
              <a:rPr lang="en-US" cap="none" dirty="0" smtClean="0"/>
              <a:t>Finding and Classifying Equilibrium Values</a:t>
            </a:r>
            <a:endParaRPr lang="en-US" cap="none" dirty="0"/>
          </a:p>
        </p:txBody>
      </p:sp>
      <p:sp>
        <p:nvSpPr>
          <p:cNvPr id="3" name="Content Placeholder 2"/>
          <p:cNvSpPr>
            <a:spLocks noGrp="1"/>
          </p:cNvSpPr>
          <p:nvPr>
            <p:ph idx="1"/>
          </p:nvPr>
        </p:nvSpPr>
        <p:spPr>
          <a:xfrm>
            <a:off x="457200" y="1752600"/>
            <a:ext cx="7620000" cy="4953000"/>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Conjecture</a:t>
            </a:r>
          </a:p>
          <a:p>
            <a:pPr lvl="1"/>
            <a:r>
              <a:rPr lang="en-US" dirty="0" smtClean="0"/>
              <a:t>The solution to the dynamical system is of the form</a:t>
            </a:r>
          </a:p>
          <a:p>
            <a:pPr lvl="2"/>
            <a:r>
              <a:rPr lang="en-US" dirty="0" err="1" smtClean="0"/>
              <a:t>a</a:t>
            </a:r>
            <a:r>
              <a:rPr lang="en-US" baseline="-25000" dirty="0" err="1" smtClean="0"/>
              <a:t>k</a:t>
            </a:r>
            <a:r>
              <a:rPr lang="en-US" dirty="0" smtClean="0"/>
              <a:t> = </a:t>
            </a:r>
            <a:r>
              <a:rPr lang="en-US" dirty="0" err="1" smtClean="0"/>
              <a:t>r</a:t>
            </a:r>
            <a:r>
              <a:rPr lang="en-US" baseline="30000" dirty="0" err="1" smtClean="0"/>
              <a:t>k</a:t>
            </a:r>
            <a:r>
              <a:rPr lang="en-US" dirty="0" err="1" smtClean="0"/>
              <a:t>c</a:t>
            </a:r>
            <a:r>
              <a:rPr lang="en-US" dirty="0" smtClean="0"/>
              <a:t> + </a:t>
            </a:r>
            <a:r>
              <a:rPr lang="en-US" dirty="0" err="1" smtClean="0"/>
              <a:t>Equil</a:t>
            </a:r>
            <a:endParaRPr lang="en-US" dirty="0" smtClean="0"/>
          </a:p>
          <a:p>
            <a:pPr lvl="2"/>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762001" y="1651304"/>
            <a:ext cx="7467599" cy="314929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lstStyle/>
          <a:p>
            <a:r>
              <a:rPr lang="en-US" cap="none" dirty="0" smtClean="0"/>
              <a:t>Solution of the Dynamical System a</a:t>
            </a:r>
            <a:r>
              <a:rPr lang="en-US" cap="none" baseline="-25000" dirty="0" smtClean="0"/>
              <a:t>n+1</a:t>
            </a:r>
            <a:r>
              <a:rPr lang="en-US" cap="none" dirty="0" smtClean="0"/>
              <a:t>=</a:t>
            </a:r>
            <a:r>
              <a:rPr lang="en-US" cap="none" dirty="0" err="1" smtClean="0"/>
              <a:t>ra</a:t>
            </a:r>
            <a:r>
              <a:rPr lang="en-US" cap="none" baseline="-25000" dirty="0" err="1" smtClean="0"/>
              <a:t>n</a:t>
            </a:r>
            <a:r>
              <a:rPr lang="en-US" cap="none" dirty="0" err="1" smtClean="0"/>
              <a:t>+b</a:t>
            </a:r>
            <a:endParaRPr lang="en-US" cap="none" dirty="0"/>
          </a:p>
        </p:txBody>
      </p:sp>
      <p:sp>
        <p:nvSpPr>
          <p:cNvPr id="3" name="Content Placeholder 2"/>
          <p:cNvSpPr>
            <a:spLocks noGrp="1"/>
          </p:cNvSpPr>
          <p:nvPr>
            <p:ph idx="1"/>
          </p:nvPr>
        </p:nvSpPr>
        <p:spPr/>
        <p:txBody>
          <a:bodyPr/>
          <a:lstStyle/>
          <a:p>
            <a:r>
              <a:rPr lang="en-US" dirty="0" smtClean="0"/>
              <a:t>Show that the conjecture satisfies the dynamical system in general.</a:t>
            </a:r>
          </a:p>
        </p:txBody>
      </p:sp>
      <p:pic>
        <p:nvPicPr>
          <p:cNvPr id="2050" name="Picture 2"/>
          <p:cNvPicPr>
            <a:picLocks noChangeAspect="1" noChangeArrowheads="1"/>
          </p:cNvPicPr>
          <p:nvPr/>
        </p:nvPicPr>
        <p:blipFill>
          <a:blip r:embed="rId2" cstate="print"/>
          <a:srcRect/>
          <a:stretch>
            <a:fillRect/>
          </a:stretch>
        </p:blipFill>
        <p:spPr bwMode="auto">
          <a:xfrm>
            <a:off x="381000" y="4434254"/>
            <a:ext cx="8153400" cy="2195146"/>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629400" cy="1371600"/>
          </a:xfrm>
        </p:spPr>
        <p:txBody>
          <a:bodyPr/>
          <a:lstStyle/>
          <a:p>
            <a:r>
              <a:rPr lang="en-US" cap="none" smtClean="0"/>
              <a:t>1.4 </a:t>
            </a:r>
            <a:r>
              <a:rPr lang="en-US" cap="none" dirty="0" smtClean="0"/>
              <a:t>Systems of Difference Equations</a:t>
            </a:r>
            <a:endParaRPr lang="en-US" cap="none" dirty="0"/>
          </a:p>
        </p:txBody>
      </p:sp>
      <p:sp>
        <p:nvSpPr>
          <p:cNvPr id="3" name="Content Placeholder 2"/>
          <p:cNvSpPr>
            <a:spLocks noGrp="1"/>
          </p:cNvSpPr>
          <p:nvPr>
            <p:ph idx="1"/>
          </p:nvPr>
        </p:nvSpPr>
        <p:spPr>
          <a:xfrm>
            <a:off x="457200" y="1752600"/>
            <a:ext cx="7620000" cy="4953000"/>
          </a:xfrm>
        </p:spPr>
        <p:txBody>
          <a:bodyPr/>
          <a:lstStyle/>
          <a:p>
            <a:r>
              <a:rPr lang="en-US" dirty="0" smtClean="0"/>
              <a:t>Example</a:t>
            </a:r>
          </a:p>
          <a:p>
            <a:pPr lvl="1"/>
            <a:r>
              <a:rPr lang="en-US" dirty="0" smtClean="0"/>
              <a:t>Car Rental Company</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2"/>
            <a:r>
              <a:rPr lang="en-US" dirty="0" smtClean="0"/>
              <a:t>Model the dynamical system represented in the diagram</a:t>
            </a:r>
          </a:p>
          <a:p>
            <a:pPr lvl="3"/>
            <a:r>
              <a:rPr lang="en-US" dirty="0" smtClean="0"/>
              <a:t>Let O</a:t>
            </a:r>
            <a:r>
              <a:rPr lang="en-US" baseline="-25000" dirty="0" smtClean="0"/>
              <a:t>n</a:t>
            </a:r>
            <a:r>
              <a:rPr lang="en-US" dirty="0" smtClean="0"/>
              <a:t> and </a:t>
            </a:r>
            <a:r>
              <a:rPr lang="en-US" dirty="0" err="1" smtClean="0"/>
              <a:t>T</a:t>
            </a:r>
            <a:r>
              <a:rPr lang="en-US" baseline="-25000" dirty="0" err="1" smtClean="0"/>
              <a:t>n</a:t>
            </a:r>
            <a:r>
              <a:rPr lang="en-US" dirty="0" smtClean="0"/>
              <a:t> be the number of cars in Orlando and Tampa at the end of day n.</a:t>
            </a:r>
          </a:p>
          <a:p>
            <a:pPr lvl="3"/>
            <a:r>
              <a:rPr lang="en-US" dirty="0" smtClean="0"/>
              <a:t>Assume the company owns 7000 cars</a:t>
            </a:r>
          </a:p>
          <a:p>
            <a:pPr lvl="3"/>
            <a:r>
              <a:rPr lang="en-US" dirty="0" smtClean="0"/>
              <a:t>Run a numerical simulation of the dynamical system for different initial conditions</a:t>
            </a:r>
          </a:p>
          <a:p>
            <a:pPr lvl="3"/>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143000" y="2686050"/>
            <a:ext cx="6705600" cy="18097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391400" cy="1371600"/>
          </a:xfrm>
        </p:spPr>
        <p:txBody>
          <a:bodyPr/>
          <a:lstStyle/>
          <a:p>
            <a:r>
              <a:rPr lang="en-US" cap="none" dirty="0" smtClean="0"/>
              <a:t>Competitive Hunter Model</a:t>
            </a:r>
            <a:endParaRPr lang="en-US" cap="none" dirty="0"/>
          </a:p>
        </p:txBody>
      </p:sp>
      <p:sp>
        <p:nvSpPr>
          <p:cNvPr id="3" name="Content Placeholder 2"/>
          <p:cNvSpPr>
            <a:spLocks noGrp="1"/>
          </p:cNvSpPr>
          <p:nvPr>
            <p:ph idx="1"/>
          </p:nvPr>
        </p:nvSpPr>
        <p:spPr/>
        <p:txBody>
          <a:bodyPr/>
          <a:lstStyle/>
          <a:p>
            <a:r>
              <a:rPr lang="en-US" dirty="0" smtClean="0"/>
              <a:t>Example: Spotted Owls and Hawks</a:t>
            </a:r>
          </a:p>
          <a:p>
            <a:pPr lvl="1"/>
            <a:r>
              <a:rPr lang="en-US" dirty="0" smtClean="0"/>
              <a:t>Unconstrained growth</a:t>
            </a:r>
          </a:p>
          <a:p>
            <a:pPr lvl="1"/>
            <a:endParaRPr lang="en-US" dirty="0" smtClean="0"/>
          </a:p>
          <a:p>
            <a:pPr lvl="1"/>
            <a:endParaRPr lang="en-US" dirty="0" smtClean="0"/>
          </a:p>
          <a:p>
            <a:pPr lvl="1"/>
            <a:endParaRPr lang="en-US" dirty="0" smtClean="0"/>
          </a:p>
          <a:p>
            <a:pPr lvl="1"/>
            <a:endParaRPr lang="en-US" dirty="0" smtClean="0"/>
          </a:p>
          <a:p>
            <a:pPr lvl="1"/>
            <a:r>
              <a:rPr lang="en-US" dirty="0" smtClean="0"/>
              <a:t>The effect of the presence of the second species is to diminish the growth rate of the other species, and vice versa</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391400" cy="1371600"/>
          </a:xfrm>
        </p:spPr>
        <p:txBody>
          <a:bodyPr/>
          <a:lstStyle/>
          <a:p>
            <a:r>
              <a:rPr lang="en-US" cap="none" dirty="0" smtClean="0"/>
              <a:t>Competitive Hunter Model</a:t>
            </a:r>
            <a:endParaRPr lang="en-US" dirty="0"/>
          </a:p>
        </p:txBody>
      </p:sp>
      <p:sp>
        <p:nvSpPr>
          <p:cNvPr id="3" name="Content Placeholder 2"/>
          <p:cNvSpPr>
            <a:spLocks noGrp="1"/>
          </p:cNvSpPr>
          <p:nvPr>
            <p:ph idx="1"/>
          </p:nvPr>
        </p:nvSpPr>
        <p:spPr/>
        <p:txBody>
          <a:bodyPr/>
          <a:lstStyle/>
          <a:p>
            <a:r>
              <a:rPr lang="en-US" dirty="0" smtClean="0"/>
              <a:t>Example:</a:t>
            </a:r>
            <a:r>
              <a:rPr lang="en-US" dirty="0" smtClean="0"/>
              <a:t> Spotted Owls and Hawks</a:t>
            </a:r>
            <a:endParaRPr lang="en-US" dirty="0" smtClean="0"/>
          </a:p>
          <a:p>
            <a:pPr lvl="2"/>
            <a:r>
              <a:rPr lang="en-US" dirty="0" smtClean="0"/>
              <a:t>O</a:t>
            </a:r>
            <a:r>
              <a:rPr lang="en-US" baseline="-25000" dirty="0" smtClean="0"/>
              <a:t>n+1</a:t>
            </a:r>
            <a:r>
              <a:rPr lang="en-US" dirty="0" smtClean="0"/>
              <a:t> = (1+k</a:t>
            </a:r>
            <a:r>
              <a:rPr lang="en-US" baseline="-25000" dirty="0" smtClean="0"/>
              <a:t>1</a:t>
            </a:r>
            <a:r>
              <a:rPr lang="en-US" dirty="0" smtClean="0"/>
              <a:t>)O</a:t>
            </a:r>
            <a:r>
              <a:rPr lang="en-US" baseline="-25000" dirty="0" smtClean="0"/>
              <a:t>n</a:t>
            </a:r>
            <a:r>
              <a:rPr lang="en-US" dirty="0" smtClean="0"/>
              <a:t> – k</a:t>
            </a:r>
            <a:r>
              <a:rPr lang="en-US" baseline="-25000" dirty="0" smtClean="0"/>
              <a:t>3</a:t>
            </a:r>
            <a:r>
              <a:rPr lang="en-US" dirty="0" smtClean="0"/>
              <a:t>O</a:t>
            </a:r>
            <a:r>
              <a:rPr lang="en-US" baseline="-25000" dirty="0" smtClean="0"/>
              <a:t>n</a:t>
            </a:r>
            <a:r>
              <a:rPr lang="en-US" dirty="0" smtClean="0"/>
              <a:t>H</a:t>
            </a:r>
            <a:r>
              <a:rPr lang="en-US" baseline="-25000" dirty="0" smtClean="0"/>
              <a:t>n</a:t>
            </a:r>
          </a:p>
          <a:p>
            <a:pPr lvl="2"/>
            <a:r>
              <a:rPr lang="en-US" dirty="0" smtClean="0"/>
              <a:t>H</a:t>
            </a:r>
            <a:r>
              <a:rPr lang="en-US" baseline="-25000" dirty="0" smtClean="0"/>
              <a:t>n+1</a:t>
            </a:r>
            <a:r>
              <a:rPr lang="en-US" dirty="0" smtClean="0"/>
              <a:t> </a:t>
            </a:r>
            <a:r>
              <a:rPr lang="en-US" dirty="0" smtClean="0"/>
              <a:t>= (</a:t>
            </a:r>
            <a:r>
              <a:rPr lang="en-US" dirty="0" smtClean="0"/>
              <a:t>1+k</a:t>
            </a:r>
            <a:r>
              <a:rPr lang="en-US" baseline="-25000" dirty="0" smtClean="0"/>
              <a:t>2</a:t>
            </a:r>
            <a:r>
              <a:rPr lang="en-US" dirty="0" smtClean="0"/>
              <a:t>)</a:t>
            </a:r>
            <a:r>
              <a:rPr lang="en-US" dirty="0" err="1" smtClean="0"/>
              <a:t>H</a:t>
            </a:r>
            <a:r>
              <a:rPr lang="en-US" baseline="-25000" dirty="0" err="1" smtClean="0"/>
              <a:t>n</a:t>
            </a:r>
            <a:r>
              <a:rPr lang="en-US" dirty="0" smtClean="0"/>
              <a:t> </a:t>
            </a:r>
            <a:r>
              <a:rPr lang="en-US" dirty="0" smtClean="0"/>
              <a:t>– </a:t>
            </a:r>
            <a:r>
              <a:rPr lang="en-US" dirty="0" smtClean="0"/>
              <a:t>k</a:t>
            </a:r>
            <a:r>
              <a:rPr lang="en-US" baseline="-25000" dirty="0" smtClean="0"/>
              <a:t>4</a:t>
            </a:r>
            <a:r>
              <a:rPr lang="en-US" dirty="0" smtClean="0"/>
              <a:t>O</a:t>
            </a:r>
            <a:r>
              <a:rPr lang="en-US" baseline="-25000" dirty="0" smtClean="0"/>
              <a:t>n</a:t>
            </a:r>
            <a:r>
              <a:rPr lang="en-US" dirty="0" smtClean="0"/>
              <a:t>H</a:t>
            </a:r>
            <a:r>
              <a:rPr lang="en-US" baseline="-25000" dirty="0" smtClean="0"/>
              <a:t>n</a:t>
            </a:r>
            <a:endParaRPr lang="en-US" baseline="-25000" dirty="0" smtClean="0"/>
          </a:p>
          <a:p>
            <a:pPr lvl="1"/>
            <a:endParaRPr lang="en-US" dirty="0" smtClean="0"/>
          </a:p>
          <a:p>
            <a:pPr lvl="2"/>
            <a:r>
              <a:rPr lang="en-US" dirty="0" smtClean="0"/>
              <a:t>O</a:t>
            </a:r>
            <a:r>
              <a:rPr lang="en-US" baseline="-25000" dirty="0" smtClean="0"/>
              <a:t>n+1</a:t>
            </a:r>
            <a:r>
              <a:rPr lang="en-US" dirty="0" smtClean="0"/>
              <a:t> = </a:t>
            </a:r>
            <a:r>
              <a:rPr lang="en-US" dirty="0" smtClean="0"/>
              <a:t>1.2O</a:t>
            </a:r>
            <a:r>
              <a:rPr lang="en-US" baseline="-25000" dirty="0" smtClean="0"/>
              <a:t>n</a:t>
            </a:r>
            <a:r>
              <a:rPr lang="en-US" dirty="0" smtClean="0"/>
              <a:t> </a:t>
            </a:r>
            <a:r>
              <a:rPr lang="en-US" dirty="0" smtClean="0"/>
              <a:t>– </a:t>
            </a:r>
            <a:r>
              <a:rPr lang="en-US" dirty="0" smtClean="0"/>
              <a:t>0.001O</a:t>
            </a:r>
            <a:r>
              <a:rPr lang="en-US" baseline="-25000" dirty="0" smtClean="0"/>
              <a:t>n</a:t>
            </a:r>
            <a:r>
              <a:rPr lang="en-US" dirty="0" smtClean="0"/>
              <a:t>H</a:t>
            </a:r>
            <a:r>
              <a:rPr lang="en-US" baseline="-25000" dirty="0" smtClean="0"/>
              <a:t>n</a:t>
            </a:r>
            <a:endParaRPr lang="en-US" baseline="-25000" dirty="0" smtClean="0"/>
          </a:p>
          <a:p>
            <a:pPr lvl="2"/>
            <a:r>
              <a:rPr lang="en-US" dirty="0" smtClean="0"/>
              <a:t>H</a:t>
            </a:r>
            <a:r>
              <a:rPr lang="en-US" baseline="-25000" dirty="0" smtClean="0"/>
              <a:t>n+1</a:t>
            </a:r>
            <a:r>
              <a:rPr lang="en-US" dirty="0" smtClean="0"/>
              <a:t> = </a:t>
            </a:r>
            <a:r>
              <a:rPr lang="en-US" dirty="0" smtClean="0"/>
              <a:t>1.3H</a:t>
            </a:r>
            <a:r>
              <a:rPr lang="en-US" baseline="-25000" dirty="0" smtClean="0"/>
              <a:t>n</a:t>
            </a:r>
            <a:r>
              <a:rPr lang="en-US" dirty="0" smtClean="0"/>
              <a:t> </a:t>
            </a:r>
            <a:r>
              <a:rPr lang="en-US" dirty="0" smtClean="0"/>
              <a:t>– </a:t>
            </a:r>
            <a:r>
              <a:rPr lang="en-US" dirty="0" smtClean="0"/>
              <a:t>0.002O</a:t>
            </a:r>
            <a:r>
              <a:rPr lang="en-US" baseline="-25000" dirty="0" smtClean="0"/>
              <a:t>n</a:t>
            </a:r>
            <a:r>
              <a:rPr lang="en-US" dirty="0" smtClean="0"/>
              <a:t>H</a:t>
            </a:r>
            <a:r>
              <a:rPr lang="en-US" baseline="-25000" dirty="0" smtClean="0"/>
              <a:t>n</a:t>
            </a:r>
            <a:endParaRPr lang="en-US" baseline="-25000" dirty="0" smtClean="0"/>
          </a:p>
          <a:p>
            <a:pPr lvl="1"/>
            <a:endParaRPr lang="en-US" dirty="0" smtClean="0"/>
          </a:p>
          <a:p>
            <a:pPr lvl="1"/>
            <a:r>
              <a:rPr lang="en-US" dirty="0" smtClean="0"/>
              <a:t>Equilibrium Values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Mathematical Models</a:t>
            </a:r>
            <a:endParaRPr lang="en-US" cap="none" dirty="0"/>
          </a:p>
        </p:txBody>
      </p:sp>
      <p:sp>
        <p:nvSpPr>
          <p:cNvPr id="3" name="Content Placeholder 2"/>
          <p:cNvSpPr>
            <a:spLocks noGrp="1"/>
          </p:cNvSpPr>
          <p:nvPr>
            <p:ph idx="1"/>
          </p:nvPr>
        </p:nvSpPr>
        <p:spPr/>
        <p:txBody>
          <a:bodyPr/>
          <a:lstStyle/>
          <a:p>
            <a:r>
              <a:rPr lang="en-US" dirty="0" smtClean="0"/>
              <a:t>Mathematical construct designed to study a particular real-world system or behavior of interest.</a:t>
            </a: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14400" y="2590800"/>
            <a:ext cx="7010400" cy="40684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515987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lstStyle/>
          <a:p>
            <a:r>
              <a:rPr lang="en-US" cap="none" dirty="0" smtClean="0"/>
              <a:t>Competitive Hunter Model</a:t>
            </a:r>
            <a:endParaRPr lang="en-US" dirty="0"/>
          </a:p>
        </p:txBody>
      </p:sp>
      <p:sp>
        <p:nvSpPr>
          <p:cNvPr id="3" name="Content Placeholder 2"/>
          <p:cNvSpPr>
            <a:spLocks noGrp="1"/>
          </p:cNvSpPr>
          <p:nvPr>
            <p:ph idx="1"/>
          </p:nvPr>
        </p:nvSpPr>
        <p:spPr/>
        <p:txBody>
          <a:bodyPr/>
          <a:lstStyle/>
          <a:p>
            <a:pPr lvl="1"/>
            <a:endParaRPr lang="en-US" dirty="0" smtClean="0"/>
          </a:p>
          <a:p>
            <a:pPr lvl="1"/>
            <a:r>
              <a:rPr lang="en-US" dirty="0" smtClean="0"/>
              <a:t>Run </a:t>
            </a:r>
            <a:r>
              <a:rPr lang="en-US" dirty="0" smtClean="0"/>
              <a:t>a numerical simulation of the dynamical system for different initial </a:t>
            </a:r>
            <a:r>
              <a:rPr lang="en-US" dirty="0" smtClean="0"/>
              <a:t>conditions</a:t>
            </a:r>
          </a:p>
          <a:p>
            <a:pPr lvl="1"/>
            <a:endParaRPr lang="en-US" dirty="0" smtClean="0"/>
          </a:p>
          <a:p>
            <a:pPr lvl="1"/>
            <a:r>
              <a:rPr lang="en-US" dirty="0" err="1" smtClean="0"/>
              <a:t>Exoplore</a:t>
            </a:r>
            <a:r>
              <a:rPr lang="en-US" dirty="0" smtClean="0"/>
              <a:t> the system further by examining other starting points and by changing the coefficients of the model</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24800" cy="1371600"/>
          </a:xfrm>
        </p:spPr>
        <p:txBody>
          <a:bodyPr>
            <a:normAutofit/>
          </a:bodyPr>
          <a:lstStyle/>
          <a:p>
            <a:r>
              <a:rPr lang="en-US" cap="none" dirty="0" smtClean="0"/>
              <a:t>Homework</a:t>
            </a:r>
            <a:endParaRPr lang="en-US" cap="none" dirty="0"/>
          </a:p>
        </p:txBody>
      </p:sp>
      <p:sp>
        <p:nvSpPr>
          <p:cNvPr id="3" name="Content Placeholder 2"/>
          <p:cNvSpPr>
            <a:spLocks noGrp="1"/>
          </p:cNvSpPr>
          <p:nvPr>
            <p:ph idx="1"/>
          </p:nvPr>
        </p:nvSpPr>
        <p:spPr/>
        <p:txBody>
          <a:bodyPr/>
          <a:lstStyle/>
          <a:p>
            <a:r>
              <a:rPr lang="en-US" dirty="0" smtClean="0"/>
              <a:t>Page </a:t>
            </a:r>
            <a:r>
              <a:rPr lang="en-US" dirty="0" smtClean="0"/>
              <a:t>31</a:t>
            </a:r>
            <a:endParaRPr lang="en-US" dirty="0" smtClean="0"/>
          </a:p>
          <a:p>
            <a:pPr lvl="1"/>
            <a:r>
              <a:rPr lang="en-US" dirty="0" smtClean="0"/>
              <a:t>Problems # 1, 2, 3, 4, </a:t>
            </a:r>
            <a:r>
              <a:rPr lang="en-US" dirty="0" smtClean="0"/>
              <a:t>6, 13</a:t>
            </a:r>
            <a:endParaRPr lang="en-US" dirty="0" smtClean="0"/>
          </a:p>
          <a:p>
            <a:endParaRPr lang="en-US" dirty="0" smtClean="0"/>
          </a:p>
          <a:p>
            <a:r>
              <a:rPr lang="en-US" dirty="0" smtClean="0"/>
              <a:t>Page </a:t>
            </a:r>
            <a:r>
              <a:rPr lang="en-US" dirty="0" smtClean="0"/>
              <a:t>49</a:t>
            </a:r>
            <a:endParaRPr lang="en-US" dirty="0" smtClean="0"/>
          </a:p>
          <a:p>
            <a:pPr lvl="1"/>
            <a:r>
              <a:rPr lang="en-US" dirty="0" smtClean="0"/>
              <a:t>Problems # 1, 2, </a:t>
            </a:r>
            <a:r>
              <a:rPr lang="en-US" dirty="0" smtClean="0"/>
              <a:t>4, 7</a:t>
            </a:r>
            <a:endParaRPr lang="en-US" dirty="0" smtClean="0"/>
          </a:p>
          <a:p>
            <a:endParaRPr lang="en-US" dirty="0" smtClean="0"/>
          </a:p>
          <a:p>
            <a:r>
              <a:rPr lang="en-US" dirty="0" smtClean="0"/>
              <a:t>Project Page 35</a:t>
            </a:r>
            <a:endParaRPr lang="en-US" dirty="0" smtClean="0"/>
          </a:p>
          <a:p>
            <a:pPr lvl="1"/>
            <a:r>
              <a:rPr lang="en-US" dirty="0" smtClean="0"/>
              <a:t>Project #2</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Proportionality</a:t>
            </a:r>
            <a:endParaRPr lang="en-US" cap="none" dirty="0"/>
          </a:p>
        </p:txBody>
      </p:sp>
      <p:sp>
        <p:nvSpPr>
          <p:cNvPr id="3" name="Content Placeholder 2"/>
          <p:cNvSpPr>
            <a:spLocks noGrp="1"/>
          </p:cNvSpPr>
          <p:nvPr>
            <p:ph idx="1"/>
          </p:nvPr>
        </p:nvSpPr>
        <p:spPr>
          <a:xfrm>
            <a:off x="457200" y="1752600"/>
            <a:ext cx="7620000" cy="4800600"/>
          </a:xfrm>
        </p:spPr>
        <p:txBody>
          <a:bodyPr>
            <a:normAutofit/>
          </a:bodyPr>
          <a:lstStyle/>
          <a:p>
            <a:pPr indent="-182880"/>
            <a:endParaRPr lang="en-US" dirty="0" smtClean="0"/>
          </a:p>
          <a:p>
            <a:pPr indent="-182880"/>
            <a:endParaRPr lang="en-US" dirty="0"/>
          </a:p>
          <a:p>
            <a:pPr indent="-182880"/>
            <a:endParaRPr lang="en-US" dirty="0" smtClean="0"/>
          </a:p>
          <a:p>
            <a:pPr indent="-182880"/>
            <a:endParaRPr lang="en-US" dirty="0"/>
          </a:p>
          <a:p>
            <a:pPr indent="-182880"/>
            <a:endParaRPr lang="en-US" dirty="0" smtClean="0"/>
          </a:p>
          <a:p>
            <a:pPr indent="-182880"/>
            <a:endParaRPr lang="en-US" dirty="0"/>
          </a:p>
          <a:p>
            <a:pPr indent="-182880"/>
            <a:endParaRPr lang="en-US" dirty="0"/>
          </a:p>
          <a:p>
            <a:pPr indent="-182880"/>
            <a:r>
              <a:rPr lang="en-US" dirty="0" smtClean="0"/>
              <a:t>Examples</a:t>
            </a:r>
          </a:p>
          <a:p>
            <a:pPr lvl="1"/>
            <a:r>
              <a:rPr lang="en-US" dirty="0" smtClean="0"/>
              <a:t>Cylindrical containers</a:t>
            </a:r>
          </a:p>
          <a:p>
            <a:pPr lvl="1"/>
            <a:r>
              <a:rPr lang="en-US" dirty="0" smtClean="0"/>
              <a:t>Strength</a:t>
            </a:r>
          </a:p>
          <a:p>
            <a:pPr lvl="1"/>
            <a:r>
              <a:rPr lang="en-US" dirty="0" smtClean="0"/>
              <a:t>Flea Jump</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2390" y="2022475"/>
            <a:ext cx="8535628" cy="2473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29564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705600" cy="1371600"/>
          </a:xfrm>
        </p:spPr>
        <p:txBody>
          <a:bodyPr>
            <a:normAutofit/>
          </a:bodyPr>
          <a:lstStyle/>
          <a:p>
            <a:r>
              <a:rPr lang="en-US" cap="none" dirty="0" smtClean="0"/>
              <a:t>1.1 Modeling Change with Difference Equations</a:t>
            </a:r>
            <a:endParaRPr lang="en-US" cap="none" dirty="0"/>
          </a:p>
        </p:txBody>
      </p:sp>
      <p:sp>
        <p:nvSpPr>
          <p:cNvPr id="3" name="Content Placeholder 2"/>
          <p:cNvSpPr>
            <a:spLocks noGrp="1"/>
          </p:cNvSpPr>
          <p:nvPr>
            <p:ph idx="1"/>
          </p:nvPr>
        </p:nvSpPr>
        <p:spPr>
          <a:xfrm>
            <a:off x="457200" y="1752600"/>
            <a:ext cx="7620000" cy="4953000"/>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Change is modeled in discrete intervals:</a:t>
            </a:r>
            <a:endParaRPr lang="en-US"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5800" y="1752600"/>
            <a:ext cx="7391400" cy="33504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20725" y="5867400"/>
            <a:ext cx="7321550" cy="374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772880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Examples</a:t>
            </a:r>
            <a:endParaRPr lang="en-US" cap="none" dirty="0"/>
          </a:p>
        </p:txBody>
      </p:sp>
      <p:sp>
        <p:nvSpPr>
          <p:cNvPr id="3" name="Content Placeholder 2"/>
          <p:cNvSpPr>
            <a:spLocks noGrp="1"/>
          </p:cNvSpPr>
          <p:nvPr>
            <p:ph idx="1"/>
          </p:nvPr>
        </p:nvSpPr>
        <p:spPr/>
        <p:txBody>
          <a:bodyPr/>
          <a:lstStyle/>
          <a:p>
            <a:pPr indent="-182880"/>
            <a:r>
              <a:rPr lang="en-US" dirty="0" smtClean="0"/>
              <a:t>A </a:t>
            </a:r>
            <a:r>
              <a:rPr lang="en-US" dirty="0"/>
              <a:t>Savings </a:t>
            </a:r>
            <a:r>
              <a:rPr lang="en-US" dirty="0" smtClean="0"/>
              <a:t>Certificate</a:t>
            </a:r>
          </a:p>
          <a:p>
            <a:pPr lvl="1"/>
            <a:r>
              <a:rPr lang="en-US" dirty="0" smtClean="0"/>
              <a:t>Dynamical System that models the behavior</a:t>
            </a:r>
            <a:endParaRPr lang="en-US" dirty="0"/>
          </a:p>
          <a:p>
            <a:endParaRPr lang="en-US" dirty="0" smtClean="0"/>
          </a:p>
          <a:p>
            <a:endParaRPr lang="en-US" dirty="0" smtClean="0"/>
          </a:p>
          <a:p>
            <a:endParaRPr lang="en-US" dirty="0"/>
          </a:p>
          <a:p>
            <a:endParaRPr lang="en-US" dirty="0" smtClean="0"/>
          </a:p>
          <a:p>
            <a:r>
              <a:rPr lang="en-US" dirty="0" smtClean="0"/>
              <a:t>Mortgaging </a:t>
            </a:r>
            <a:r>
              <a:rPr lang="en-US" dirty="0"/>
              <a:t>a Home</a:t>
            </a:r>
          </a:p>
          <a:p>
            <a:pPr lvl="1"/>
            <a:r>
              <a:rPr lang="en-US" dirty="0" smtClean="0"/>
              <a:t>Dynamical System</a:t>
            </a:r>
            <a:endParaRPr lang="en-US" dirty="0"/>
          </a:p>
        </p:txBody>
      </p:sp>
    </p:spTree>
    <p:extLst>
      <p:ext uri="{BB962C8B-B14F-4D97-AF65-F5344CB8AC3E}">
        <p14:creationId xmlns="" xmlns:p14="http://schemas.microsoft.com/office/powerpoint/2010/main" val="2112168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Project</a:t>
            </a:r>
            <a:endParaRPr lang="en-US" cap="none" dirty="0"/>
          </a:p>
        </p:txBody>
      </p:sp>
      <p:sp>
        <p:nvSpPr>
          <p:cNvPr id="3" name="Content Placeholder 2"/>
          <p:cNvSpPr>
            <a:spLocks noGrp="1"/>
          </p:cNvSpPr>
          <p:nvPr>
            <p:ph idx="1"/>
          </p:nvPr>
        </p:nvSpPr>
        <p:spPr/>
        <p:txBody>
          <a:bodyPr/>
          <a:lstStyle/>
          <a:p>
            <a:r>
              <a:rPr lang="en-US" dirty="0" smtClean="0"/>
              <a:t>Mortgage Payment</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37291" y="2438401"/>
            <a:ext cx="8325709" cy="304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880563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r>
              <a:rPr lang="en-US" cap="none" dirty="0" smtClean="0"/>
              <a:t>1.2 Approximating Change with Difference Equations</a:t>
            </a:r>
            <a:endParaRPr lang="en-US" cap="none" dirty="0"/>
          </a:p>
        </p:txBody>
      </p:sp>
      <p:sp>
        <p:nvSpPr>
          <p:cNvPr id="3" name="Content Placeholder 2"/>
          <p:cNvSpPr>
            <a:spLocks noGrp="1"/>
          </p:cNvSpPr>
          <p:nvPr>
            <p:ph idx="1"/>
          </p:nvPr>
        </p:nvSpPr>
        <p:spPr/>
        <p:txBody>
          <a:bodyPr/>
          <a:lstStyle/>
          <a:p>
            <a:r>
              <a:rPr lang="en-US" dirty="0" smtClean="0"/>
              <a:t>We can approximate a continuous change by examining data taken at discrete time intervals.</a:t>
            </a:r>
          </a:p>
          <a:p>
            <a:endParaRPr lang="en-US" dirty="0" smtClean="0"/>
          </a:p>
          <a:p>
            <a:r>
              <a:rPr lang="en-US" dirty="0" smtClean="0"/>
              <a:t>Examples</a:t>
            </a:r>
          </a:p>
          <a:p>
            <a:pPr lvl="1"/>
            <a:r>
              <a:rPr lang="en-US" dirty="0" smtClean="0"/>
              <a:t>Population Growth</a:t>
            </a:r>
          </a:p>
          <a:p>
            <a:pPr lvl="2"/>
            <a:r>
              <a:rPr lang="en-US" dirty="0" smtClean="0"/>
              <a:t>Unbounded</a:t>
            </a:r>
          </a:p>
          <a:p>
            <a:pPr lvl="2"/>
            <a:endParaRPr lang="en-US" dirty="0" smtClean="0"/>
          </a:p>
          <a:p>
            <a:pPr lvl="2"/>
            <a:endParaRPr lang="en-US" dirty="0" smtClean="0"/>
          </a:p>
          <a:p>
            <a:pPr lvl="2"/>
            <a:endParaRPr lang="en-US" dirty="0" smtClean="0"/>
          </a:p>
          <a:p>
            <a:pPr lvl="2"/>
            <a:r>
              <a:rPr lang="en-US" dirty="0" smtClean="0"/>
              <a:t>Carrying Capacity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Example</a:t>
            </a:r>
            <a:endParaRPr lang="en-US" cap="none" dirty="0"/>
          </a:p>
        </p:txBody>
      </p:sp>
      <p:sp>
        <p:nvSpPr>
          <p:cNvPr id="3" name="Content Placeholder 2"/>
          <p:cNvSpPr>
            <a:spLocks noGrp="1"/>
          </p:cNvSpPr>
          <p:nvPr>
            <p:ph idx="1"/>
          </p:nvPr>
        </p:nvSpPr>
        <p:spPr/>
        <p:txBody>
          <a:bodyPr/>
          <a:lstStyle/>
          <a:p>
            <a:r>
              <a:rPr lang="en-US" dirty="0" smtClean="0"/>
              <a:t>Yeast Growth Spreadsheet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Examples</a:t>
            </a:r>
            <a:endParaRPr lang="en-US" cap="none" dirty="0"/>
          </a:p>
        </p:txBody>
      </p:sp>
      <p:sp>
        <p:nvSpPr>
          <p:cNvPr id="3" name="Content Placeholder 2"/>
          <p:cNvSpPr>
            <a:spLocks noGrp="1"/>
          </p:cNvSpPr>
          <p:nvPr>
            <p:ph idx="1"/>
          </p:nvPr>
        </p:nvSpPr>
        <p:spPr/>
        <p:txBody>
          <a:bodyPr/>
          <a:lstStyle/>
          <a:p>
            <a:r>
              <a:rPr lang="en-US" dirty="0" smtClean="0"/>
              <a:t>Spread of a Contagious Disease</a:t>
            </a:r>
          </a:p>
          <a:p>
            <a:pPr lvl="1"/>
            <a:r>
              <a:rPr lang="en-US" dirty="0" smtClean="0"/>
              <a:t>Increase in the number of infected people depends on the number of interactions between those infected and those not infected</a:t>
            </a:r>
          </a:p>
          <a:p>
            <a:endParaRPr lang="en-US" dirty="0" smtClean="0"/>
          </a:p>
          <a:p>
            <a:endParaRPr lang="en-US" dirty="0" smtClean="0"/>
          </a:p>
          <a:p>
            <a:r>
              <a:rPr lang="en-US" dirty="0" smtClean="0"/>
              <a:t>Law of cooling</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819</TotalTime>
  <Words>516</Words>
  <Application>Microsoft Office PowerPoint</Application>
  <PresentationFormat>On-screen Show (4:3)</PresentationFormat>
  <Paragraphs>139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Essential</vt:lpstr>
      <vt:lpstr>Chapter 1</vt:lpstr>
      <vt:lpstr>Mathematical Models</vt:lpstr>
      <vt:lpstr>Proportionality</vt:lpstr>
      <vt:lpstr>1.1 Modeling Change with Difference Equations</vt:lpstr>
      <vt:lpstr>Examples</vt:lpstr>
      <vt:lpstr>Project</vt:lpstr>
      <vt:lpstr>1.2 Approximating Change with Difference Equations</vt:lpstr>
      <vt:lpstr>Example</vt:lpstr>
      <vt:lpstr>Examples</vt:lpstr>
      <vt:lpstr>Homework (Due Wed 09/05/12)</vt:lpstr>
      <vt:lpstr>1.3 Solutions to Dynamical Systems</vt:lpstr>
      <vt:lpstr>Linear Dynamical Systems an+1=ran, for r Constant</vt:lpstr>
      <vt:lpstr>Long-Term Behavior of an+1=ran, for r Constant</vt:lpstr>
      <vt:lpstr>Dynamical Systems of the form an+1=ran+b where r and b are constants</vt:lpstr>
      <vt:lpstr>Finding and Classifying Equilibrium Values</vt:lpstr>
      <vt:lpstr>Solution of the Dynamical System an+1=ran+b</vt:lpstr>
      <vt:lpstr>1.4 Systems of Difference Equations</vt:lpstr>
      <vt:lpstr>Competitive Hunter Model</vt:lpstr>
      <vt:lpstr>Competitive Hunter Model</vt:lpstr>
      <vt:lpstr>Competitive Hunter Model</vt:lpstr>
      <vt:lpstr>Homework</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User</dc:creator>
  <cp:lastModifiedBy>gvargas</cp:lastModifiedBy>
  <cp:revision>50</cp:revision>
  <dcterms:created xsi:type="dcterms:W3CDTF">2012-08-22T03:04:18Z</dcterms:created>
  <dcterms:modified xsi:type="dcterms:W3CDTF">2012-08-31T12:09:46Z</dcterms:modified>
</cp:coreProperties>
</file>